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8" r:id="rId3"/>
    <p:sldId id="260" r:id="rId4"/>
    <p:sldId id="261" r:id="rId5"/>
    <p:sldId id="262" r:id="rId6"/>
    <p:sldId id="284" r:id="rId7"/>
    <p:sldId id="285" r:id="rId8"/>
    <p:sldId id="263" r:id="rId9"/>
    <p:sldId id="289" r:id="rId10"/>
    <p:sldId id="264" r:id="rId11"/>
    <p:sldId id="290" r:id="rId12"/>
    <p:sldId id="265" r:id="rId13"/>
    <p:sldId id="266" r:id="rId14"/>
    <p:sldId id="267" r:id="rId15"/>
    <p:sldId id="273" r:id="rId16"/>
    <p:sldId id="270" r:id="rId17"/>
    <p:sldId id="286" r:id="rId18"/>
    <p:sldId id="272" r:id="rId19"/>
    <p:sldId id="287" r:id="rId20"/>
    <p:sldId id="275" r:id="rId21"/>
    <p:sldId id="276" r:id="rId22"/>
    <p:sldId id="277" r:id="rId23"/>
    <p:sldId id="279" r:id="rId24"/>
    <p:sldId id="271" r:id="rId25"/>
    <p:sldId id="278" r:id="rId26"/>
    <p:sldId id="280" r:id="rId27"/>
    <p:sldId id="281" r:id="rId28"/>
    <p:sldId id="282" r:id="rId29"/>
    <p:sldId id="291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EBAC5694-105A-48CA-A92D-0047E2BCAAD0}">
          <p14:sldIdLst>
            <p14:sldId id="256"/>
            <p14:sldId id="288"/>
            <p14:sldId id="260"/>
            <p14:sldId id="261"/>
            <p14:sldId id="262"/>
            <p14:sldId id="284"/>
            <p14:sldId id="285"/>
            <p14:sldId id="263"/>
            <p14:sldId id="289"/>
            <p14:sldId id="264"/>
            <p14:sldId id="290"/>
            <p14:sldId id="265"/>
            <p14:sldId id="266"/>
            <p14:sldId id="267"/>
            <p14:sldId id="273"/>
            <p14:sldId id="270"/>
            <p14:sldId id="286"/>
            <p14:sldId id="272"/>
            <p14:sldId id="287"/>
            <p14:sldId id="275"/>
            <p14:sldId id="276"/>
            <p14:sldId id="277"/>
            <p14:sldId id="279"/>
            <p14:sldId id="271"/>
            <p14:sldId id="278"/>
            <p14:sldId id="280"/>
            <p14:sldId id="281"/>
            <p14:sldId id="282"/>
            <p14:sldId id="291"/>
          </p14:sldIdLst>
        </p14:section>
        <p14:section name="Раздел без заголовка" id="{20EC1336-0BF3-470A-85B1-A2DD6659A33C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87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462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A9CD8-CCC7-4216-A4B8-0D8F2231D29D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0DC35-8209-43A9-9468-1EEFE1E297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1756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A9CD8-CCC7-4216-A4B8-0D8F2231D29D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0DC35-8209-43A9-9468-1EEFE1E297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9838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A9CD8-CCC7-4216-A4B8-0D8F2231D29D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0DC35-8209-43A9-9468-1EEFE1E297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3308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A9CD8-CCC7-4216-A4B8-0D8F2231D29D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0DC35-8209-43A9-9468-1EEFE1E297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691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A9CD8-CCC7-4216-A4B8-0D8F2231D29D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0DC35-8209-43A9-9468-1EEFE1E297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4840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A9CD8-CCC7-4216-A4B8-0D8F2231D29D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0DC35-8209-43A9-9468-1EEFE1E297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3296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A9CD8-CCC7-4216-A4B8-0D8F2231D29D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0DC35-8209-43A9-9468-1EEFE1E297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2083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A9CD8-CCC7-4216-A4B8-0D8F2231D29D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0DC35-8209-43A9-9468-1EEFE1E297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180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A9CD8-CCC7-4216-A4B8-0D8F2231D29D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0DC35-8209-43A9-9468-1EEFE1E297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5864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A9CD8-CCC7-4216-A4B8-0D8F2231D29D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0DC35-8209-43A9-9468-1EEFE1E297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547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A9CD8-CCC7-4216-A4B8-0D8F2231D29D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0DC35-8209-43A9-9468-1EEFE1E297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731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EA9CD8-CCC7-4216-A4B8-0D8F2231D29D}" type="datetimeFigureOut">
              <a:rPr lang="ru-RU" smtClean="0"/>
              <a:t>02.04.2025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E0DC35-8209-43A9-9468-1EEFE1E297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787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4.jpeg"/><Relationship Id="rId4" Type="http://schemas.openxmlformats.org/officeDocument/2006/relationships/image" Target="../media/image73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7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95699" y="1868858"/>
            <a:ext cx="8468808" cy="963191"/>
          </a:xfrm>
        </p:spPr>
        <p:txBody>
          <a:bodyPr anchor="t">
            <a:no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Montserrat" panose="00000500000000000000" pitchFamily="2" charset="-52"/>
              </a:rPr>
              <a:t>Институт клинической медицины</a:t>
            </a:r>
            <a:endParaRPr lang="ru-RU" sz="4800" b="1" dirty="0">
              <a:solidFill>
                <a:srgbClr val="FF0000"/>
              </a:solidFill>
              <a:latin typeface="Montserrat" panose="00000500000000000000" pitchFamily="2" charset="-52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4555" y="4017143"/>
            <a:ext cx="6908300" cy="1655762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Лечебное дело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609" y="0"/>
            <a:ext cx="4268391" cy="685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038705" y="220717"/>
            <a:ext cx="3998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создаем медицину будущего</a:t>
            </a:r>
            <a:endParaRPr lang="ru-RU" b="1" i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36" t="-226" r="23472"/>
          <a:stretch/>
        </p:blipFill>
        <p:spPr bwMode="auto">
          <a:xfrm>
            <a:off x="2401571" y="6011917"/>
            <a:ext cx="662152" cy="846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029543" y="6250293"/>
            <a:ext cx="25070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Ульяновск 05.04.2025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5126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645" y="-465616"/>
            <a:ext cx="5279522" cy="1489253"/>
          </a:xfrm>
        </p:spPr>
        <p:txBody>
          <a:bodyPr/>
          <a:lstStyle/>
          <a:p>
            <a:r>
              <a:rPr lang="ru-RU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Учить…</a:t>
            </a:r>
            <a:endParaRPr lang="ru-RU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12819"/>
            <a:ext cx="5558649" cy="22694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Огромное внимание уделяется воспитательной работе</a:t>
            </a:r>
            <a:endParaRPr lang="ru-RU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50" name="Picture 6" descr="https://pp.vk.me/c628326/v628326177/29a33/8D6rz1VWUm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528" y="1871484"/>
            <a:ext cx="6239197" cy="4162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Сергей\Downloads\11-28-12_18-30-58\DSC0097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582" y="1250062"/>
            <a:ext cx="3288489" cy="4383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Picture 10" descr="https://pp.vk.me/c627319/v627319634/22fb6/vVNVSe8w88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582" y="1250062"/>
            <a:ext cx="4110835" cy="6176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7667" y="1560727"/>
            <a:ext cx="7176632" cy="478442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9268554" y="1252734"/>
            <a:ext cx="26959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создаем медицину будущего</a:t>
            </a:r>
            <a:endParaRPr lang="ru-RU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948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645" y="-465616"/>
            <a:ext cx="5279522" cy="1489253"/>
          </a:xfrm>
        </p:spPr>
        <p:txBody>
          <a:bodyPr/>
          <a:lstStyle/>
          <a:p>
            <a:r>
              <a:rPr lang="ru-RU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Учить…</a:t>
            </a:r>
            <a:endParaRPr lang="ru-RU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871" y="672315"/>
            <a:ext cx="7283302" cy="22694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Волонтерское движение, акселераторы</a:t>
            </a:r>
            <a:endParaRPr lang="ru-RU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34930" y="672315"/>
            <a:ext cx="1421491" cy="53715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9268554" y="1252734"/>
            <a:ext cx="26959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создаем медицину будущего</a:t>
            </a:r>
            <a:endParaRPr lang="ru-RU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71" y="1209467"/>
            <a:ext cx="6178340" cy="41812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71" y="1209467"/>
            <a:ext cx="6205019" cy="41379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5498" y="2550022"/>
            <a:ext cx="6216502" cy="4145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217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1179" y="-298708"/>
            <a:ext cx="5279522" cy="1489253"/>
          </a:xfrm>
        </p:spPr>
        <p:txBody>
          <a:bodyPr/>
          <a:lstStyle/>
          <a:p>
            <a:r>
              <a:rPr lang="ru-RU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Учить…</a:t>
            </a:r>
            <a:endParaRPr lang="ru-RU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2052" y="692018"/>
            <a:ext cx="5558649" cy="9970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Заветный диплом</a:t>
            </a:r>
          </a:p>
          <a:p>
            <a:pPr marL="0" indent="0">
              <a:buNone/>
            </a:pPr>
            <a:endParaRPr lang="ru-RU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72" name="Picture 4" descr="https://farm1.staticflickr.com/461/18983863228_42b73842ec_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653" y="2156907"/>
            <a:ext cx="4356537" cy="4356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samsmu.ru/files/news/2020/1505/3/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7246" y="1553295"/>
            <a:ext cx="8343035" cy="5563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18305" y="692018"/>
            <a:ext cx="1421491" cy="53715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268554" y="1252734"/>
            <a:ext cx="26959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создаем медицину будущего</a:t>
            </a:r>
            <a:endParaRPr lang="ru-RU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569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25856" y="-279802"/>
            <a:ext cx="6223461" cy="148537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Поликлиническое дело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128" y="4606321"/>
            <a:ext cx="5223214" cy="433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215" dirty="0"/>
          </a:p>
        </p:txBody>
      </p:sp>
      <p:pic>
        <p:nvPicPr>
          <p:cNvPr id="1026" name="Picture 2" descr="http://pharmexperience.ru/wp-content/uploads/2015/03/doctors-visi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28" y="809387"/>
            <a:ext cx="6978406" cy="4654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0697" y="0"/>
            <a:ext cx="4306780" cy="925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16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Лечить…</a:t>
            </a:r>
            <a:endParaRPr lang="ru-RU" sz="5416" b="1" dirty="0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3614" y="657189"/>
            <a:ext cx="1421491" cy="53715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268554" y="1252734"/>
            <a:ext cx="26959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создаем медицину будущего</a:t>
            </a:r>
            <a:endParaRPr lang="ru-RU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 descr="https://samsmu.ru/files/news/2023/0108/1808_2_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7759" y="2764831"/>
            <a:ext cx="6254241" cy="3498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485" y="4793091"/>
            <a:ext cx="3021499" cy="2014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icture background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92" y="988970"/>
            <a:ext cx="6088351" cy="4113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951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174" y="73836"/>
            <a:ext cx="5005473" cy="722449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Кардиология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128" y="4606321"/>
            <a:ext cx="5223214" cy="433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215" dirty="0"/>
          </a:p>
        </p:txBody>
      </p:sp>
      <p:pic>
        <p:nvPicPr>
          <p:cNvPr id="2050" name="Picture 2" descr="http://www.retas.ru/other/images/kardio_diagnos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29" y="762676"/>
            <a:ext cx="5884626" cy="3636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mc-chtpz.ru/upload/files/kard/kar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9436" y="2453715"/>
            <a:ext cx="8192564" cy="4305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69067" y="-72604"/>
            <a:ext cx="4306780" cy="925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16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Лечить…</a:t>
            </a:r>
            <a:endParaRPr lang="ru-RU" sz="5416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70941" y="675354"/>
            <a:ext cx="1421491" cy="53715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268554" y="1252734"/>
            <a:ext cx="26959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создаем медицину будущего</a:t>
            </a:r>
            <a:endParaRPr lang="ru-RU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9186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86578" y="-267769"/>
            <a:ext cx="8534400" cy="1854852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Кардиохирургия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314" name="Picture 2" descr="http://www.medservice-bodensee.ru/images/kardio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2215" y="1644432"/>
            <a:ext cx="6189785" cy="4417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://kp.ru/f/4/image/86/39/58398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10" y="2133122"/>
            <a:ext cx="5932105" cy="4446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5101" y="335894"/>
            <a:ext cx="4306780" cy="925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16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Лечить…</a:t>
            </a:r>
            <a:endParaRPr lang="ru-RU" sz="5416" b="1" dirty="0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43243" y="724507"/>
            <a:ext cx="1421491" cy="53715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268554" y="1252734"/>
            <a:ext cx="26959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создаем медицину будущего</a:t>
            </a:r>
            <a:endParaRPr lang="ru-RU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319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13402" y="-310363"/>
            <a:ext cx="8534400" cy="1854852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Эндокринология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://www.med-edu.ru/img/bart2013082523550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4215999"/>
            <a:ext cx="6110390" cy="2412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medeffect.ru/pic/endocrin-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044" y="867853"/>
            <a:ext cx="4220308" cy="3376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www.ultramedufa.ru/images/end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5507" y="1825625"/>
            <a:ext cx="5335137" cy="400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" y="70279"/>
            <a:ext cx="4306780" cy="925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16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Лечить…</a:t>
            </a:r>
            <a:endParaRPr lang="ru-RU" sz="5416" b="1" dirty="0">
              <a:solidFill>
                <a:srgbClr val="FF000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58531" y="809586"/>
            <a:ext cx="1421491" cy="53715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268554" y="1252734"/>
            <a:ext cx="26959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создаем медицину будущего</a:t>
            </a:r>
            <a:endParaRPr lang="ru-RU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0639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5656" y="128246"/>
            <a:ext cx="6768998" cy="956733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Инфекционные болезни</a:t>
            </a:r>
            <a:endParaRPr lang="ru-RU" sz="4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" y="70279"/>
            <a:ext cx="4306780" cy="925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16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Лечить…</a:t>
            </a:r>
            <a:endParaRPr lang="ru-RU" sz="5416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s://clinica.samsmu.ru/wp-content/uploads/2021/12/img_8341-minz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3" y="1805079"/>
            <a:ext cx="5195358" cy="346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dpru.obs.ru-moscow-1.hc.sbercloud.ru/images/article/2021/11/24/617918c6-42cf-4332-87a2-428660c64269_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5200" y="1908820"/>
            <a:ext cx="6579261" cy="4388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3908" y="547826"/>
            <a:ext cx="1421491" cy="53715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268554" y="1252734"/>
            <a:ext cx="26959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создаем медицину будущего</a:t>
            </a:r>
            <a:endParaRPr lang="ru-RU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2791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11387" y="-626520"/>
            <a:ext cx="6454662" cy="1854852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Хирургия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6" name="Picture 2" descr="http://softcraze.com/wp-content/uploads/hirurgi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7534"/>
            <a:ext cx="5475290" cy="4106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2.ntv.ru/home/news/20130513/vrach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645" y="3291579"/>
            <a:ext cx="6044740" cy="3400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05051" y="-161977"/>
            <a:ext cx="4306780" cy="925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16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Лечить…</a:t>
            </a:r>
            <a:endParaRPr lang="ru-RU" sz="5416" b="1" i="1" dirty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96430" y="706670"/>
            <a:ext cx="1421491" cy="53715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268554" y="1252734"/>
            <a:ext cx="26959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создаем медицину будущего</a:t>
            </a:r>
            <a:endParaRPr lang="ru-RU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8219" y="1629485"/>
            <a:ext cx="2397912" cy="5718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898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6340" y="146090"/>
            <a:ext cx="11061762" cy="968958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Травматология и </a:t>
            </a: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ортопедия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68720"/>
            <a:ext cx="4306780" cy="925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16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Лечить…</a:t>
            </a:r>
            <a:endParaRPr lang="ru-RU" sz="5416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83565" y="1368590"/>
            <a:ext cx="1421491" cy="537153"/>
          </a:xfrm>
          <a:prstGeom prst="rect">
            <a:avLst/>
          </a:prstGeom>
        </p:spPr>
      </p:pic>
      <p:pic>
        <p:nvPicPr>
          <p:cNvPr id="1038" name="Picture 14" descr="https://samsmu.ru/files/news/2023/0112/04/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569" y="1637166"/>
            <a:ext cx="7824044" cy="4292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samsmu.ru/files/news/2023/0112/04/0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6340" y="2412827"/>
            <a:ext cx="5946609" cy="3962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s://samsmu.ru/files/news/2023/0112/04/0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369" y="2144250"/>
            <a:ext cx="6524181" cy="4349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407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7593" y="-533397"/>
            <a:ext cx="8793614" cy="2134980"/>
          </a:xfrm>
        </p:spPr>
        <p:txBody>
          <a:bodyPr/>
          <a:lstStyle/>
          <a:p>
            <a:r>
              <a:rPr lang="ru-RU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истории…</a:t>
            </a:r>
            <a:endParaRPr lang="ru-RU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4476" y="835114"/>
            <a:ext cx="8352760" cy="28090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Институт клинической медицины начал </a:t>
            </a:r>
            <a:r>
              <a:rPr lang="ru-RU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свою историю в 1919 году как лечебный факультет Самарского государственного </a:t>
            </a:r>
            <a:r>
              <a:rPr lang="ru-RU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университета</a:t>
            </a:r>
            <a:endParaRPr lang="en-US" i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</a:t>
            </a:r>
            <a:r>
              <a:rPr lang="ru-RU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 </a:t>
            </a:r>
            <a:r>
              <a:rPr lang="ru-RU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Института клинической медицины на базе лечебного факультета</a:t>
            </a:r>
            <a:endParaRPr lang="ru-RU" b="1" i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4" descr="http://www.samsmu.ru/images/smu/history/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3256" y="3061534"/>
            <a:ext cx="6790959" cy="363363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3844" y="566537"/>
            <a:ext cx="1421491" cy="53715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268554" y="1252734"/>
            <a:ext cx="26959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создаем медицину будущего</a:t>
            </a:r>
            <a:endParaRPr lang="ru-RU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04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2595" y="-519847"/>
            <a:ext cx="8534400" cy="1854852"/>
          </a:xfrm>
        </p:spPr>
        <p:txBody>
          <a:bodyPr/>
          <a:lstStyle/>
          <a:p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ториноларингология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4102" y="-162610"/>
            <a:ext cx="4306780" cy="925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16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Лечить…</a:t>
            </a:r>
            <a:endParaRPr lang="ru-RU" sz="5416" b="1" dirty="0">
              <a:solidFill>
                <a:srgbClr val="FF0000"/>
              </a:solidFill>
            </a:endParaRPr>
          </a:p>
        </p:txBody>
      </p:sp>
      <p:pic>
        <p:nvPicPr>
          <p:cNvPr id="9222" name="Picture 6" descr="http://www.narmed22.ru/img/big/5010001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9236" y="1692242"/>
            <a:ext cx="6043292" cy="4031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3585" y="573558"/>
            <a:ext cx="1421491" cy="53715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268554" y="1252734"/>
            <a:ext cx="26959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создаем медицину будущего</a:t>
            </a:r>
            <a:endParaRPr lang="ru-RU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02" y="763156"/>
            <a:ext cx="9194232" cy="6129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753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9777" y="-201725"/>
            <a:ext cx="8534400" cy="1854852"/>
          </a:xfrm>
        </p:spPr>
        <p:txBody>
          <a:bodyPr/>
          <a:lstStyle/>
          <a:p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фтальмология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74641"/>
            <a:ext cx="4754513" cy="3386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2" descr="http://st.superomsk.ru/images/public/news/c7161f32656b624992e98d9987b685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3465" y="1964674"/>
            <a:ext cx="5760992" cy="4317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23866" y="262818"/>
            <a:ext cx="4306780" cy="925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16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Лечить…</a:t>
            </a:r>
            <a:endParaRPr lang="ru-RU" sz="5416" b="1" dirty="0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34930" y="680888"/>
            <a:ext cx="1421491" cy="53715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268554" y="1252734"/>
            <a:ext cx="26959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создаем медицину будущего</a:t>
            </a:r>
            <a:endParaRPr lang="ru-RU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7303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79521" y="-309091"/>
            <a:ext cx="8534400" cy="1854852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Онкология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34" y="1986680"/>
            <a:ext cx="5279521" cy="3292046"/>
          </a:xfrm>
        </p:spPr>
      </p:pic>
      <p:pic>
        <p:nvPicPr>
          <p:cNvPr id="9220" name="Picture 4" descr="http://cdnimg.rg.ru/img/content/76/44/71/12p_centr16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61" y="1701249"/>
            <a:ext cx="7116601" cy="474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70391" y="155452"/>
            <a:ext cx="4306780" cy="925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16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Лечить…</a:t>
            </a:r>
            <a:endParaRPr lang="ru-RU" sz="5416" b="1" dirty="0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42166" y="544065"/>
            <a:ext cx="1421491" cy="53715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268554" y="1252734"/>
            <a:ext cx="26959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создаем медицину будущего</a:t>
            </a:r>
            <a:endParaRPr lang="ru-RU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0897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45292" y="-215817"/>
            <a:ext cx="8534400" cy="1854852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Реабилитация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4304" y="76572"/>
            <a:ext cx="4306780" cy="925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16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Лечить…</a:t>
            </a:r>
            <a:endParaRPr lang="ru-RU" sz="5416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9534" y="711609"/>
            <a:ext cx="1421491" cy="537153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Picture 10" descr="https://smuit.ru/wp-content/uploads/2021/10/zFw96gnXuZ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04" y="1406815"/>
            <a:ext cx="5494575" cy="3665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https://smuit.ru/wp-content/uploads/2021/10/ReviVR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618" y="1248762"/>
            <a:ext cx="5290661" cy="4397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ttps://smuit.ru/wp-content/uploads/2021/10/DOxwl3gQP3w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34" y="3741627"/>
            <a:ext cx="4266186" cy="2846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smuit.ru/wp-content/uploads/2021/10/4U59kLYEpp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273" y="2739179"/>
            <a:ext cx="6090095" cy="4063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9268554" y="1252734"/>
            <a:ext cx="26959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создаем медицину будущего</a:t>
            </a:r>
            <a:endParaRPr lang="ru-RU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2266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02360" y="-427203"/>
            <a:ext cx="7216036" cy="1540411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Диагностика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0696" y="0"/>
            <a:ext cx="4306780" cy="925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16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Лечить…</a:t>
            </a:r>
            <a:endParaRPr lang="ru-RU" sz="5416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8836" y="517806"/>
            <a:ext cx="1421491" cy="53715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268554" y="1252734"/>
            <a:ext cx="26959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создаем медицину будущего</a:t>
            </a:r>
            <a:endParaRPr lang="ru-RU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49" y="1113208"/>
            <a:ext cx="7239000" cy="54292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9019" y="2381681"/>
            <a:ext cx="7642718" cy="4300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53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00564" y="-130834"/>
            <a:ext cx="10079393" cy="1863556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Акушерство и гинекология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10" y="1570126"/>
            <a:ext cx="7990448" cy="5287874"/>
          </a:xfrm>
          <a:prstGeom prst="rect">
            <a:avLst/>
          </a:prstGeom>
        </p:spPr>
      </p:pic>
      <p:pic>
        <p:nvPicPr>
          <p:cNvPr id="12290" name="Picture 2" descr="http://www.iuterna.ru/uploads/posts/2013-07/1374662717_novorozhdennye-det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966" y="1533948"/>
            <a:ext cx="5275385" cy="4583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26610" y="158187"/>
            <a:ext cx="4306780" cy="925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16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Лечить…</a:t>
            </a:r>
            <a:endParaRPr lang="ru-RU" sz="5416" b="1" dirty="0">
              <a:solidFill>
                <a:srgbClr val="FF0000"/>
              </a:solidFill>
            </a:endParaRPr>
          </a:p>
        </p:txBody>
      </p:sp>
      <p:pic>
        <p:nvPicPr>
          <p:cNvPr id="3076" name="Picture 4" descr="Профессиональный праздник отметят акушерки 5 ма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9509" y="2858824"/>
            <a:ext cx="5238750" cy="3924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268554" y="1252734"/>
            <a:ext cx="26959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создаем медицину будущего</a:t>
            </a:r>
            <a:endParaRPr lang="ru-RU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2203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10602" y="-60981"/>
            <a:ext cx="8534400" cy="134186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Пластическая хирургия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351193"/>
            <a:ext cx="6621202" cy="494426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3724" y="2876204"/>
            <a:ext cx="6209607" cy="510840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36635" y="208047"/>
            <a:ext cx="4306780" cy="925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16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Лечить…</a:t>
            </a:r>
            <a:endParaRPr lang="ru-RU" sz="5416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59940" y="573490"/>
            <a:ext cx="1421491" cy="53715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268554" y="1252734"/>
            <a:ext cx="26959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создаем медицину будущего</a:t>
            </a:r>
            <a:endParaRPr lang="ru-RU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191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-21320"/>
            <a:ext cx="8043410" cy="925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16" b="1" i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Заниматься наукой…</a:t>
            </a:r>
            <a:endParaRPr lang="ru-RU" sz="5416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845892"/>
            <a:ext cx="9442166" cy="55704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7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Преподавание            Исследования            Разработки</a:t>
            </a:r>
            <a:endParaRPr lang="ru-RU" sz="2700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2166" y="577316"/>
            <a:ext cx="1421491" cy="53715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268554" y="1252734"/>
            <a:ext cx="26959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создаем медицину будущего</a:t>
            </a:r>
            <a:endParaRPr lang="ru-RU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4040" y="1771658"/>
            <a:ext cx="3792279" cy="401848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250" y="1638439"/>
            <a:ext cx="7617637" cy="428492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571" y="1391233"/>
            <a:ext cx="8825023" cy="5883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333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57775" y="1741233"/>
            <a:ext cx="3223147" cy="3223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9" y="2280911"/>
            <a:ext cx="3109495" cy="3180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0414" y="2280911"/>
            <a:ext cx="3080681" cy="3180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048223" y="4987052"/>
            <a:ext cx="3432699" cy="1114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15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Директор</a:t>
            </a:r>
          </a:p>
          <a:p>
            <a:pPr algn="ctr"/>
            <a:r>
              <a:rPr lang="ru-RU" sz="2215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Константинов </a:t>
            </a:r>
            <a:r>
              <a:rPr lang="ru-RU" sz="2215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Дмитрий Юрьевич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9896" y="5653989"/>
            <a:ext cx="3284738" cy="1114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15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Заместитель </a:t>
            </a:r>
            <a:r>
              <a:rPr lang="ru-RU" sz="2215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директора </a:t>
            </a:r>
            <a:r>
              <a:rPr lang="ru-RU" sz="2215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Иванов Михаил Федорович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778607" y="5767972"/>
            <a:ext cx="3704295" cy="1114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15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Заместитель </a:t>
            </a:r>
            <a:r>
              <a:rPr lang="ru-RU" sz="2215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директора </a:t>
            </a:r>
            <a:r>
              <a:rPr lang="ru-RU" sz="2215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Чемидронов Сергей </a:t>
            </a:r>
          </a:p>
          <a:p>
            <a:pPr algn="ctr"/>
            <a:r>
              <a:rPr lang="ru-RU" sz="2215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Николаевич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13378" y="784482"/>
            <a:ext cx="1421491" cy="53715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268554" y="1252734"/>
            <a:ext cx="26959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создаем медицину будущего</a:t>
            </a:r>
            <a:endParaRPr lang="ru-RU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9729" y="395869"/>
            <a:ext cx="9916734" cy="925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16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Наша команда</a:t>
            </a:r>
            <a:endParaRPr lang="ru-RU" sz="5416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5214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9373" y="633482"/>
            <a:ext cx="1421491" cy="53715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138" y="1351126"/>
            <a:ext cx="8187070" cy="541606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-1069776" y="27687"/>
            <a:ext cx="108452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ЗА </a:t>
            </a:r>
            <a:r>
              <a:rPr lang="ru-RU" sz="4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ВНИМАНИЕ!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</a:t>
            </a:r>
            <a:r>
              <a:rPr lang="ru-RU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ВСТРЕЧИ!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697514" y="2509814"/>
            <a:ext cx="324192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Институт клинической медицины</a:t>
            </a:r>
          </a:p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443099 г. Самара </a:t>
            </a:r>
          </a:p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ул. Чапаевская 89 1 этаж</a:t>
            </a:r>
          </a:p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+7 846 374-10-04</a:t>
            </a:r>
          </a:p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доб. 4982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151596" y="1351126"/>
            <a:ext cx="26959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создаем медицину будущего</a:t>
            </a:r>
            <a:endParaRPr lang="ru-RU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168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3924" y="221775"/>
            <a:ext cx="10550769" cy="911917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Институт клинической медицины сегодня</a:t>
            </a:r>
            <a:r>
              <a:rPr lang="ru-RU" sz="3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3245" y="1133692"/>
            <a:ext cx="7644969" cy="987842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80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3200 студентов</a:t>
            </a:r>
            <a:endParaRPr lang="en-US" sz="8000" b="1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80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Очная форма обучения</a:t>
            </a:r>
          </a:p>
          <a:p>
            <a:pPr marL="0" indent="0">
              <a:buNone/>
            </a:pPr>
            <a:r>
              <a:rPr lang="ru-RU" sz="80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Бюджетная и внебюджетная </a:t>
            </a:r>
            <a:r>
              <a:rPr lang="ru-RU" sz="80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основа</a:t>
            </a:r>
            <a:endParaRPr lang="en-US" sz="8000" b="1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80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После </a:t>
            </a:r>
            <a:r>
              <a:rPr lang="ru-RU" sz="80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окончания учебы доступны более 50 врачебных специальностей</a:t>
            </a:r>
          </a:p>
          <a:p>
            <a:pPr marL="0" indent="0">
              <a:buNone/>
            </a:pPr>
            <a:endParaRPr lang="en-US" sz="2954" b="1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954" b="1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954" b="1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954" b="1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https://pp.vk.me/c628531/v628531247/22c6f/Y4KvKTxWr8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61549" y="2380498"/>
            <a:ext cx="6430451" cy="4258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http://www.samsmu.ru/files/news/2015/220315/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121" y="2647141"/>
            <a:ext cx="5671087" cy="3470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15832" y="1392656"/>
            <a:ext cx="1421491" cy="53715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396144" y="1835518"/>
            <a:ext cx="26959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создаем медицину будущего</a:t>
            </a:r>
            <a:endParaRPr lang="ru-RU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0069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5187" y="-580288"/>
            <a:ext cx="8793614" cy="2134980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Наше кредо</a:t>
            </a:r>
            <a:endParaRPr lang="ru-RU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04809" y="2546744"/>
            <a:ext cx="3802760" cy="28090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Учить,</a:t>
            </a:r>
            <a:endParaRPr lang="ru-RU" b="1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Лечить,</a:t>
            </a:r>
          </a:p>
          <a:p>
            <a:pPr marL="0" indent="0" algn="ctr">
              <a:buNone/>
            </a:pPr>
            <a:r>
              <a:rPr lang="ru-RU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Заниматься наукой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8624967" y="5168222"/>
            <a:ext cx="3167668" cy="1324018"/>
          </a:xfrm>
          <a:prstGeom prst="rect">
            <a:avLst/>
          </a:prstGeom>
        </p:spPr>
        <p:txBody>
          <a:bodyPr vert="horz" lIns="112542" tIns="56271" rIns="112542" bIns="56271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969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Президент </a:t>
            </a:r>
            <a:r>
              <a:rPr lang="ru-RU" sz="1969" b="1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СамГМУ</a:t>
            </a:r>
            <a:r>
              <a:rPr lang="ru-RU" sz="1969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marL="0" indent="0">
              <a:buNone/>
            </a:pPr>
            <a:r>
              <a:rPr lang="ru-RU" sz="1969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Академик РАН, </a:t>
            </a:r>
          </a:p>
          <a:p>
            <a:pPr marL="0" indent="0">
              <a:buNone/>
            </a:pPr>
            <a:r>
              <a:rPr lang="ru-RU" sz="1969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Профессор</a:t>
            </a:r>
          </a:p>
          <a:p>
            <a:pPr marL="0" indent="0">
              <a:buNone/>
            </a:pPr>
            <a:r>
              <a:rPr lang="ru-RU" sz="1969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Г.П. Котельников</a:t>
            </a:r>
          </a:p>
        </p:txBody>
      </p:sp>
      <p:pic>
        <p:nvPicPr>
          <p:cNvPr id="1026" name="Picture 2" descr="https://samsmu.ru/files/news/2021/0103/0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68" y="1351820"/>
            <a:ext cx="3319145" cy="3319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amsmu.ru/files/news/2021/0103/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5348" y="1446222"/>
            <a:ext cx="3333213" cy="3333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735717" y="4884524"/>
            <a:ext cx="3167668" cy="1285048"/>
          </a:xfrm>
          <a:prstGeom prst="rect">
            <a:avLst/>
          </a:prstGeom>
        </p:spPr>
        <p:txBody>
          <a:bodyPr vert="horz" lIns="112542" tIns="56271" rIns="112542" bIns="56271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969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Ректор </a:t>
            </a:r>
            <a:r>
              <a:rPr lang="ru-RU" sz="1969" b="1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СамГМУ</a:t>
            </a:r>
            <a:r>
              <a:rPr lang="ru-RU" sz="1969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marL="0" indent="0">
              <a:buNone/>
            </a:pPr>
            <a:r>
              <a:rPr lang="ru-RU" sz="1969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Профессор </a:t>
            </a:r>
            <a:r>
              <a:rPr lang="ru-RU" sz="1969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РАН</a:t>
            </a:r>
            <a:r>
              <a:rPr lang="ru-RU" sz="1969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0" indent="0">
              <a:buNone/>
            </a:pPr>
            <a:r>
              <a:rPr lang="ru-RU" sz="1969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ЗДН РФ </a:t>
            </a:r>
            <a:endParaRPr lang="ru-RU" sz="1969" b="1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969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Профессор</a:t>
            </a:r>
          </a:p>
          <a:p>
            <a:pPr marL="0" indent="0">
              <a:buNone/>
            </a:pPr>
            <a:r>
              <a:rPr lang="ru-RU" sz="1969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А.В. Колсанов</a:t>
            </a:r>
            <a:endParaRPr lang="ru-RU" sz="1969" b="1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26617" y="714675"/>
            <a:ext cx="1421491" cy="53715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268554" y="1252734"/>
            <a:ext cx="26959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создаем медицину будущего</a:t>
            </a:r>
            <a:endParaRPr lang="ru-RU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099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61934" y="-294801"/>
            <a:ext cx="5279522" cy="1489253"/>
          </a:xfrm>
        </p:spPr>
        <p:txBody>
          <a:bodyPr/>
          <a:lstStyle/>
          <a:p>
            <a:r>
              <a:rPr lang="ru-RU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Учить…</a:t>
            </a:r>
            <a:endParaRPr lang="ru-RU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657" y="841509"/>
            <a:ext cx="5224720" cy="5570416"/>
          </a:xfrm>
        </p:spPr>
        <p:txBody>
          <a:bodyPr/>
          <a:lstStyle/>
          <a:p>
            <a:pPr>
              <a:buFontTx/>
              <a:buChar char="-"/>
            </a:pPr>
            <a:r>
              <a:rPr lang="ru-RU" sz="2954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срок обучения 6 лет</a:t>
            </a:r>
          </a:p>
          <a:p>
            <a:pPr>
              <a:buFontTx/>
              <a:buChar char="-"/>
            </a:pPr>
            <a:r>
              <a:rPr lang="ru-RU" sz="2954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обучение студентов проводится на 60 </a:t>
            </a:r>
            <a:r>
              <a:rPr lang="ru-RU" sz="2954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кафедрах, УИЛ, НОЦ</a:t>
            </a:r>
            <a:endParaRPr lang="ru-RU" sz="2954" b="1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  <p:pic>
        <p:nvPicPr>
          <p:cNvPr id="3082" name="Picture 10" descr="http://www.samsmu.ru/files/news/2015/210515/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3577" y="1117514"/>
            <a:ext cx="4745778" cy="305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C:\Users\Александра\Documents\КРУЖОК АНАТОМИЯ\RE1EzqZ6dv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7378" y="3475853"/>
            <a:ext cx="4304761" cy="32312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6" name="Picture 14" descr="https://pp.vk.me/c624221/v624221630/2c016/frP6NirK2t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33" y="3141290"/>
            <a:ext cx="4779091" cy="3164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26618" y="657299"/>
            <a:ext cx="1421491" cy="53715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268554" y="1252734"/>
            <a:ext cx="26959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создаем медицину будущего</a:t>
            </a:r>
            <a:endParaRPr lang="ru-RU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9190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4"/>
          <p:cNvSpPr>
            <a:spLocks noChangeArrowheads="1"/>
          </p:cNvSpPr>
          <p:nvPr/>
        </p:nvSpPr>
        <p:spPr bwMode="auto">
          <a:xfrm>
            <a:off x="2364380" y="1674725"/>
            <a:ext cx="743242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342891" indent="-342891">
              <a:buFont typeface="Wingdings" panose="05000000000000000000" pitchFamily="2" charset="2"/>
              <a:buChar char="§"/>
            </a:pPr>
            <a:endParaRPr lang="ru-RU" dirty="0"/>
          </a:p>
          <a:p>
            <a:pPr marL="342891" indent="-342891">
              <a:buFont typeface="Wingdings" panose="05000000000000000000" pitchFamily="2" charset="2"/>
              <a:buChar char="§"/>
            </a:pPr>
            <a:endParaRPr lang="ru-RU" dirty="0"/>
          </a:p>
          <a:p>
            <a:pPr marL="342891" indent="-342891">
              <a:buFont typeface="Wingdings" panose="05000000000000000000" pitchFamily="2" charset="2"/>
              <a:buChar char="§"/>
            </a:pPr>
            <a:endParaRPr lang="ru-RU" dirty="0"/>
          </a:p>
          <a:p>
            <a:pPr marL="342891" indent="-342891">
              <a:buFont typeface="Wingdings" panose="05000000000000000000" pitchFamily="2" charset="2"/>
              <a:buChar char="§"/>
            </a:pPr>
            <a:endParaRPr lang="ru-RU" dirty="0"/>
          </a:p>
        </p:txBody>
      </p:sp>
      <p:sp>
        <p:nvSpPr>
          <p:cNvPr id="22" name="Прямоугольник 1"/>
          <p:cNvSpPr>
            <a:spLocks noChangeArrowheads="1"/>
          </p:cNvSpPr>
          <p:nvPr/>
        </p:nvSpPr>
        <p:spPr bwMode="auto">
          <a:xfrm>
            <a:off x="7307263" y="2274890"/>
            <a:ext cx="310991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lvl="1" algn="ctr">
              <a:buNone/>
            </a:pPr>
            <a:endParaRPr lang="ru-RU" altLang="ru-RU" sz="16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394679" y="5100655"/>
            <a:ext cx="40416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Разработка ИИР </a:t>
            </a:r>
            <a:r>
              <a:rPr lang="ru-RU" sz="24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СамГМУ</a:t>
            </a: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  <a:r>
              <a:rPr lang="en-US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-атлас «Пирогов</a:t>
            </a:r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и </a:t>
            </a:r>
            <a:r>
              <a:rPr lang="ru-RU" sz="2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тд</a:t>
            </a:r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38397" y="946531"/>
            <a:ext cx="343307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Преподавание ведется с использованием самых передовых и инновационных методик. Новые знания быстро внедряются в учебный процесс.</a:t>
            </a:r>
            <a:endParaRPr lang="ru-RU" sz="28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1506" b="1447"/>
          <a:stretch/>
        </p:blipFill>
        <p:spPr>
          <a:xfrm>
            <a:off x="6788364" y="1051857"/>
            <a:ext cx="3424720" cy="27846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531" y="3944835"/>
            <a:ext cx="4298792" cy="286642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65997" y="59758"/>
            <a:ext cx="23615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Учить…</a:t>
            </a:r>
            <a:endParaRPr lang="ru-RU" sz="3600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A9CD07F-8C1B-4282-B4A8-952A8C439E0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7" r="6597"/>
          <a:stretch>
            <a:fillRect/>
          </a:stretch>
        </p:blipFill>
        <p:spPr>
          <a:xfrm>
            <a:off x="3355288" y="418596"/>
            <a:ext cx="3503203" cy="346947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01432" y="579348"/>
            <a:ext cx="1421491" cy="53715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268554" y="1252734"/>
            <a:ext cx="26959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создаем медицину будущего</a:t>
            </a:r>
            <a:endParaRPr lang="ru-RU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5908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4"/>
          <p:cNvSpPr>
            <a:spLocks noChangeArrowheads="1"/>
          </p:cNvSpPr>
          <p:nvPr/>
        </p:nvSpPr>
        <p:spPr bwMode="auto">
          <a:xfrm>
            <a:off x="2364380" y="1674725"/>
            <a:ext cx="743242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342891" indent="-342891">
              <a:buFont typeface="Wingdings" panose="05000000000000000000" pitchFamily="2" charset="2"/>
              <a:buChar char="§"/>
            </a:pPr>
            <a:endParaRPr lang="ru-RU" dirty="0"/>
          </a:p>
          <a:p>
            <a:pPr marL="342891" indent="-342891">
              <a:buFont typeface="Wingdings" panose="05000000000000000000" pitchFamily="2" charset="2"/>
              <a:buChar char="§"/>
            </a:pPr>
            <a:endParaRPr lang="ru-RU" dirty="0"/>
          </a:p>
          <a:p>
            <a:pPr marL="342891" indent="-342891">
              <a:buFont typeface="Wingdings" panose="05000000000000000000" pitchFamily="2" charset="2"/>
              <a:buChar char="§"/>
            </a:pPr>
            <a:endParaRPr lang="ru-RU" dirty="0"/>
          </a:p>
          <a:p>
            <a:pPr marL="342891" indent="-342891">
              <a:buFont typeface="Wingdings" panose="05000000000000000000" pitchFamily="2" charset="2"/>
              <a:buChar char="§"/>
            </a:pPr>
            <a:endParaRPr lang="ru-RU" dirty="0"/>
          </a:p>
        </p:txBody>
      </p:sp>
      <p:sp>
        <p:nvSpPr>
          <p:cNvPr id="22" name="Прямоугольник 1"/>
          <p:cNvSpPr>
            <a:spLocks noChangeArrowheads="1"/>
          </p:cNvSpPr>
          <p:nvPr/>
        </p:nvSpPr>
        <p:spPr bwMode="auto">
          <a:xfrm>
            <a:off x="7307263" y="2274890"/>
            <a:ext cx="310991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lvl="1" algn="ctr">
              <a:buNone/>
            </a:pPr>
            <a:endParaRPr lang="ru-RU" altLang="ru-RU" sz="1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585" y="572677"/>
            <a:ext cx="938992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Фундаментальные и классические подходы в обучении сопряжены с современными революционными взглядами на науку и образование.</a:t>
            </a:r>
            <a:endParaRPr lang="ru-RU" sz="28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5997" y="59758"/>
            <a:ext cx="23615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Учить…</a:t>
            </a:r>
            <a:endParaRPr lang="ru-RU" sz="36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997" y="2191083"/>
            <a:ext cx="7879346" cy="443213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4930" y="672315"/>
            <a:ext cx="1421491" cy="53715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9268554" y="1252734"/>
            <a:ext cx="26959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создаем медицину будущего</a:t>
            </a:r>
            <a:endParaRPr lang="ru-RU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5" y="1598193"/>
            <a:ext cx="12205168" cy="549716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4955" y="1782216"/>
            <a:ext cx="7874798" cy="524986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5" y="1595998"/>
            <a:ext cx="8788811" cy="5861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581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146" y="-373923"/>
            <a:ext cx="5279522" cy="1489253"/>
          </a:xfrm>
        </p:spPr>
        <p:txBody>
          <a:bodyPr/>
          <a:lstStyle/>
          <a:p>
            <a:r>
              <a:rPr lang="ru-RU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Учить…</a:t>
            </a:r>
            <a:endParaRPr lang="ru-RU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737" y="756111"/>
            <a:ext cx="8577775" cy="22694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Учебный процесс на кафедрах обеспечивается высокопрофессиональными специалистами д.м.н. и к.м.н.</a:t>
            </a:r>
            <a:endParaRPr lang="ru-RU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https://pp.vk.me/c625328/v625328402/388e4/0rvzv_u390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0623" y="1890823"/>
            <a:ext cx="3492164" cy="5243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pp.vk.me/c625328/v625328402/38814/hkpTt9_myZ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737" y="2230929"/>
            <a:ext cx="6847404" cy="4563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www.mrsu.ru/upload/medialibrary/53d/53db22b6e0f6ddfabeda174d9f125e1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69374"/>
            <a:ext cx="6180252" cy="4635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www.samsmu.ru/files/smu/chairs/internal/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08838"/>
            <a:ext cx="6981141" cy="4962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268554" y="1252734"/>
            <a:ext cx="26959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создаем медицину будущего</a:t>
            </a:r>
            <a:endParaRPr lang="ru-RU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34930" y="672315"/>
            <a:ext cx="1421491" cy="537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40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146" y="-373923"/>
            <a:ext cx="5279522" cy="1489253"/>
          </a:xfrm>
        </p:spPr>
        <p:txBody>
          <a:bodyPr/>
          <a:lstStyle/>
          <a:p>
            <a:r>
              <a:rPr lang="ru-RU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Учить…</a:t>
            </a:r>
            <a:endParaRPr lang="ru-RU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737" y="756111"/>
            <a:ext cx="8946468" cy="22694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Исследовательская деятельность и инновационные разработки</a:t>
            </a:r>
            <a:endParaRPr lang="ru-RU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268554" y="1252734"/>
            <a:ext cx="26959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создаем медицину будущего</a:t>
            </a:r>
            <a:endParaRPr lang="ru-RU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34930" y="672315"/>
            <a:ext cx="1421491" cy="53715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37" y="1668892"/>
            <a:ext cx="5550080" cy="37019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687" y="2604976"/>
            <a:ext cx="6014524" cy="40389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7898"/>
            <a:ext cx="7558439" cy="5040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836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600</TotalTime>
  <Words>385</Words>
  <Application>Microsoft Office PowerPoint</Application>
  <PresentationFormat>Широкоэкранный</PresentationFormat>
  <Paragraphs>119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5" baseType="lpstr">
      <vt:lpstr>Arial</vt:lpstr>
      <vt:lpstr>Calibri</vt:lpstr>
      <vt:lpstr>Calibri Light</vt:lpstr>
      <vt:lpstr>Montserrat</vt:lpstr>
      <vt:lpstr>Wingdings</vt:lpstr>
      <vt:lpstr>Тема Office</vt:lpstr>
      <vt:lpstr>Институт клинической медицины</vt:lpstr>
      <vt:lpstr>Из истории…</vt:lpstr>
      <vt:lpstr>Институт клинической медицины сегодня:</vt:lpstr>
      <vt:lpstr>Наше кредо</vt:lpstr>
      <vt:lpstr>Учить…</vt:lpstr>
      <vt:lpstr>Презентация PowerPoint</vt:lpstr>
      <vt:lpstr>Презентация PowerPoint</vt:lpstr>
      <vt:lpstr>Учить…</vt:lpstr>
      <vt:lpstr>Учить…</vt:lpstr>
      <vt:lpstr>Учить…</vt:lpstr>
      <vt:lpstr>Учить…</vt:lpstr>
      <vt:lpstr>Учить…</vt:lpstr>
      <vt:lpstr>Поликлиническое дело</vt:lpstr>
      <vt:lpstr>Кардиология</vt:lpstr>
      <vt:lpstr> Кардиохирургия</vt:lpstr>
      <vt:lpstr>Эндокринология</vt:lpstr>
      <vt:lpstr>Инфекционные болезни</vt:lpstr>
      <vt:lpstr> Хирургия</vt:lpstr>
      <vt:lpstr>Травматология и ортопедия</vt:lpstr>
      <vt:lpstr>Оториноларингология</vt:lpstr>
      <vt:lpstr>Офтальмология</vt:lpstr>
      <vt:lpstr>Онкология</vt:lpstr>
      <vt:lpstr>Реабилитация</vt:lpstr>
      <vt:lpstr>Диагностика</vt:lpstr>
      <vt:lpstr>Акушерство и гинекология</vt:lpstr>
      <vt:lpstr>Пластическая хирургия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Виктор Геннадьевич Петровский</dc:creator>
  <cp:lastModifiedBy>Сергей</cp:lastModifiedBy>
  <cp:revision>102</cp:revision>
  <dcterms:created xsi:type="dcterms:W3CDTF">2021-04-12T06:23:54Z</dcterms:created>
  <dcterms:modified xsi:type="dcterms:W3CDTF">2025-04-02T08:56:05Z</dcterms:modified>
</cp:coreProperties>
</file>